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8" r:id="rId2"/>
    <p:sldId id="265" r:id="rId3"/>
    <p:sldId id="327" r:id="rId4"/>
    <p:sldId id="302" r:id="rId5"/>
    <p:sldId id="303" r:id="rId6"/>
    <p:sldId id="300" r:id="rId7"/>
    <p:sldId id="301" r:id="rId8"/>
    <p:sldId id="328" r:id="rId9"/>
    <p:sldId id="306" r:id="rId10"/>
    <p:sldId id="307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0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11" r:id="rId31"/>
    <p:sldId id="312" r:id="rId32"/>
    <p:sldId id="339" r:id="rId33"/>
    <p:sldId id="340" r:id="rId34"/>
    <p:sldId id="341" r:id="rId35"/>
    <p:sldId id="342" r:id="rId36"/>
    <p:sldId id="343" r:id="rId37"/>
  </p:sldIdLst>
  <p:sldSz cx="9906000" cy="6858000" type="A4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A5-1" initials="P" lastIdx="52" clrIdx="0">
    <p:extLst>
      <p:ext uri="{19B8F6BF-5375-455C-9EA6-DF929625EA0E}">
        <p15:presenceInfo xmlns:p15="http://schemas.microsoft.com/office/powerpoint/2012/main" userId="S-1-5-21-374349173-445281296-782984527-117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5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68" y="45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15">
    <p:pos x="10" y="10"/>
    <p:text>É importante deixar as perguntas somente para o final a fim de não interferir no curto tempo da apresentação e evitar quebra da compreensão do conteúdo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2">
    <p:pos x="10" y="10"/>
    <p:text>É importante deixar as perguntas somente para o final a fim de não interferir no curto tempo da apresentação e evitar quebra da compreensão do conteúdo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2">
    <p:pos x="10" y="10"/>
    <p:text>É importante deixar as perguntas somente para o final a fim de não interferir no curto tempo da apresentação e evitar quebra da compreensão do conteúdo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2">
    <p:pos x="10" y="10"/>
    <p:text>É importante deixar as perguntas somente para o final a fim de não interferir no curto tempo da apresentação e evitar quebra da compreensão do conteúdo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2">
    <p:pos x="10" y="10"/>
    <p:text>É importante deixar as perguntas somente para o final a fim de não interferir no curto tempo da apresentação e evitar quebra da compreensão do conteúdo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2">
    <p:pos x="10" y="10"/>
    <p:text>É importante deixar as perguntas somente para o final a fim de não interferir no curto tempo da apresentação e evitar quebra da compreensão do conteúdo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2">
    <p:pos x="10" y="10"/>
    <p:text>É importante deixar as perguntas somente para o final a fim de não interferir no curto tempo da apresentação e evitar quebra da compreensão do conteúdo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8">
    <p:pos x="10" y="10"/>
    <p:text>É importante deixar as perguntas somente para o final a fim de não interferir no curto tempo da apresentação e evitar quebra da compreensão do conteúdo</p:tex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8">
    <p:pos x="10" y="10"/>
    <p:text>É importante deixar as perguntas somente para o final a fim de não interferir no curto tempo da apresentação e evitar quebra da compreensão do conteúdo</p:tex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8">
    <p:pos x="10" y="10"/>
    <p:text>É importante deixar as perguntas somente para o final a fim de não interferir no curto tempo da apresentação e evitar quebra da compreensão do conteúdo</p:tex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8">
    <p:pos x="10" y="10"/>
    <p:text>É importante deixar as perguntas somente para o final a fim de não interferir no curto tempo da apresentação e evitar quebra da compreensão do conteúdo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1">
    <p:pos x="10" y="10"/>
    <p:text>É importante deixar as perguntas somente para o final a fim de não interferir no curto tempo da apresentação e evitar quebra da compreensão do conteúdo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8">
    <p:pos x="10" y="10"/>
    <p:text>É importante deixar as perguntas somente para o final a fim de não interferir no curto tempo da apresentação e evitar quebra da compreensão do conteúdo</p:tex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3">
    <p:pos x="10" y="10"/>
    <p:text>É importante deixar as perguntas somente para o final a fim de não interferir no curto tempo da apresentação e evitar quebra da compreensão do conteúdo</p:tex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48">
    <p:pos x="10" y="10"/>
    <p:text>É importante deixar as perguntas somente para o final a fim de não interferir no curto tempo da apresentação e evitar quebra da compreensão do conteúdo</p:tex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49">
    <p:pos x="10" y="10"/>
    <p:text>É importante deixar as perguntas somente para o final a fim de não interferir no curto tempo da apresentação e evitar quebra da compreensão do conteúdo</p:tex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50">
    <p:pos x="10" y="10"/>
    <p:text>É importante deixar as perguntas somente para o final a fim de não interferir no curto tempo da apresentação e evitar quebra da compreensão do conteúdo</p:tex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51">
    <p:pos x="10" y="10"/>
    <p:text>É importante deixar as perguntas somente para o final a fim de não interferir no curto tempo da apresentação e evitar quebra da compreensão do conteúdo</p:tex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52">
    <p:pos x="10" y="10"/>
    <p:text>É importante deixar as perguntas somente para o final a fim de não interferir no curto tempo da apresentação e evitar quebra da compreensão do conteúdo</p:tex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52">
    <p:pos x="10" y="10"/>
    <p:text>É importante deixar as perguntas somente para o final a fim de não interferir no curto tempo da apresentação e evitar quebra da compreensão do conteúdo</p:tex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41">
    <p:pos x="10" y="10"/>
    <p:text>É importante deixar as perguntas somente para o final a fim de não interferir no curto tempo da apresentação e evitar quebra da compreensão do conteúdo</p:tex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41">
    <p:pos x="10" y="10"/>
    <p:text>É importante deixar as perguntas somente para o final a fim de não interferir no curto tempo da apresentação e evitar quebra da compreensão do conteúdo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1">
    <p:pos x="10" y="10"/>
    <p:text>É importante deixar as perguntas somente para o final a fim de não interferir no curto tempo da apresentação e evitar quebra da compreensão do conteúdo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8">
    <p:pos x="10" y="10"/>
    <p:text>É importante deixar as perguntas somente para o final a fim de não interferir no curto tempo da apresentação e evitar quebra da compreensão do conteúdo</p:tex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9">
    <p:pos x="10" y="10"/>
    <p:text>É importante deixar as perguntas somente para o final a fim de não interferir no curto tempo da apresentação e evitar quebra da compreensão do conteúdo</p:tex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9">
    <p:pos x="10" y="10"/>
    <p:text>É importante deixar as perguntas somente para o final a fim de não interferir no curto tempo da apresentação e evitar quebra da compreensão do conteúdo</p:tex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1">
    <p:pos x="10" y="10"/>
    <p:text>É importante deixar as perguntas somente para o final a fim de não interferir no curto tempo da apresentação e evitar quebra da compreensão do conteúdo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1">
    <p:pos x="10" y="10"/>
    <p:text>É importante deixar as perguntas somente para o final a fim de não interferir no curto tempo da apresentação e evitar quebra da compreensão do conteúdo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1">
    <p:pos x="10" y="10"/>
    <p:text>É importante deixar as perguntas somente para o final a fim de não interferir no curto tempo da apresentação e evitar quebra da compreensão do conteúdo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1">
    <p:pos x="10" y="10"/>
    <p:text>É importante deixar as perguntas somente para o final a fim de não interferir no curto tempo da apresentação e evitar quebra da compreensão do conteúdo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9">
    <p:pos x="10" y="10"/>
    <p:text>É importante deixar as perguntas somente para o final a fim de não interferir no curto tempo da apresentação e evitar quebra da compreensão do conteúdo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0">
    <p:pos x="10" y="10"/>
    <p:text>É importante deixar as perguntas somente para o final a fim de não interferir no curto tempo da apresentação e evitar quebra da compreensão do conteúdo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7">
    <p:pos x="10" y="10"/>
    <p:text>É importante deixar as perguntas somente para o final a fim de não interferir no curto tempo da apresentação e evitar quebra da compreensão do conteúdo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8">
    <p:pos x="10" y="10"/>
    <p:text>É importante deixar as perguntas somente para o final a fim de não interferir no curto tempo da apresentação e evitar quebra da compreensão do conteúdo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28">
    <p:pos x="10" y="10"/>
    <p:text>É importante deixar as perguntas somente para o final a fim de não interferir no curto tempo da apresentação e evitar quebra da compreensão do conteúdo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11T14:32:24.297" idx="31">
    <p:pos x="10" y="10"/>
    <p:text>É importante deixar as perguntas somente para o final a fim de não interferir no curto tempo da apresentação e evitar quebra da compreensão do conteúdo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7D95D0D-B69C-41F3-BB87-14CB70E359ED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54100" y="1279525"/>
            <a:ext cx="49911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0CC5FFC-DF8C-4AB9-89F9-484C68863AD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410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14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19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36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3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139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53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29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2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13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3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6B716-02DB-448D-AF05-86687AFC7740}" type="datetimeFigureOut">
              <a:rPr lang="pt-BR" smtClean="0"/>
              <a:pPr/>
              <a:t>22/03/2016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C1DAD-DD53-4BA2-95DA-EC29B43139F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18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ensador.uol.com.br/autor/charles_chapli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906000" cy="687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8069344" y="4949071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9212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Critérios STANDARD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27797" y="5213445"/>
            <a:ext cx="8611737" cy="135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2803" y="2134226"/>
            <a:ext cx="6479379" cy="4178300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3550942" y="3330827"/>
            <a:ext cx="2099231" cy="2646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9212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Critérios STANDARD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27797" y="5213445"/>
            <a:ext cx="8611737" cy="135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6" y="1872362"/>
            <a:ext cx="8939285" cy="3490775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6757792" y="1917849"/>
            <a:ext cx="958241" cy="3452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0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9212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Critérios STANDARD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27797" y="5213445"/>
            <a:ext cx="8611737" cy="135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35" y="2011515"/>
            <a:ext cx="9906000" cy="4704253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4121064" y="2883088"/>
            <a:ext cx="1878903" cy="3605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9212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Critérios STANDARD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27797" y="5213445"/>
            <a:ext cx="8611737" cy="135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08" y="1864934"/>
            <a:ext cx="7697245" cy="486320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336088" y="3576181"/>
            <a:ext cx="1221287" cy="281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949863" y="4258849"/>
            <a:ext cx="2580362" cy="230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215627" y="1790880"/>
            <a:ext cx="451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PARÂMETROS DA FINAL SEGMENTO STRAIGHT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2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9212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Critérios STANDARD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27797" y="5213445"/>
            <a:ext cx="8611737" cy="135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7" y="1904787"/>
            <a:ext cx="8331072" cy="45185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824603" y="3563655"/>
            <a:ext cx="179122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736921" y="5317299"/>
            <a:ext cx="977030" cy="463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329841" y="2542784"/>
            <a:ext cx="1077238" cy="382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623881" y="1873933"/>
            <a:ext cx="49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PARÂMETROS RF LEG FINAL VELOCIDADE LIBERADA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22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69105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Critérios STANDARD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27797" y="5213445"/>
            <a:ext cx="8611737" cy="135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8" y="1841251"/>
            <a:ext cx="8813755" cy="482945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10636" y="2542784"/>
            <a:ext cx="1296443" cy="382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908645" y="3715635"/>
            <a:ext cx="179122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827226" y="5470181"/>
            <a:ext cx="977030" cy="463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 flipH="1">
            <a:off x="1027134" y="6056333"/>
            <a:ext cx="745299" cy="450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579145" y="1911855"/>
            <a:ext cx="466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PARÂMETROS DA FINAL VELOCIDADE REDUZIDA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478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59335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Waivers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(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Challenging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)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40" y="1949155"/>
            <a:ext cx="4591559" cy="46270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6" y="1823847"/>
            <a:ext cx="4712383" cy="46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59335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Waivers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(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Challenging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)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0" y="1820479"/>
            <a:ext cx="6357249" cy="449890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93" y="1820478"/>
            <a:ext cx="3119262" cy="44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05" y="7937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59335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Waivers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(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Challenging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)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76" y="1879542"/>
            <a:ext cx="6182588" cy="46869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39436" y="1810011"/>
            <a:ext cx="240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PARÂMETROS DA FINAL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386192" y="3475973"/>
            <a:ext cx="1045923" cy="331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141951" y="2815166"/>
            <a:ext cx="970767" cy="203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0" y="5626090"/>
            <a:ext cx="5619241" cy="7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9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05" y="7937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59335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Waivers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(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Challenging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)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58" y="2207219"/>
            <a:ext cx="5639587" cy="331516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835912" y="2663355"/>
            <a:ext cx="970767" cy="203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342351" y="3315924"/>
            <a:ext cx="1173837" cy="331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239443" y="2145675"/>
            <a:ext cx="309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PARÂMETROS DA FINAL RF LEG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864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409118" y="1078173"/>
            <a:ext cx="9212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OBJETIVO</a:t>
            </a:r>
            <a:endParaRPr lang="pt-BR" sz="2400" b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Identificar parâmetros e critérios de elaboração de procedimentos RNP AR APCH e seus impactos no processo de aprovação operacional.</a:t>
            </a:r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05" y="7937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59335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Waivers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(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Challenging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)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665761" y="1894023"/>
            <a:ext cx="20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ÁREA DA DMAS RNP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342351" y="3315924"/>
            <a:ext cx="1173837" cy="331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52" y="2310784"/>
            <a:ext cx="7540669" cy="43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 </a:t>
            </a:r>
            <a:r>
              <a:rPr lang="pt-BR" sz="28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BSERVAÇÕES</a:t>
            </a:r>
            <a:endParaRPr lang="pt-BR" sz="2800" b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b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O estabelecimento de critério previsto como não-standard nem sempre requer processo de aprovação diferenciado.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Normalmente é requerida aprovação diferenciada em caso de </a:t>
            </a:r>
            <a:r>
              <a:rPr lang="pt-BR" sz="2400" i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pois extrapola às especificações básicas do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Doc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9905.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Sendo assim, cabe ao DECEA informar à ANAC quando for elaborado procedimento RNP AR utilizando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</a:t>
            </a:r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tângulo de cantos arredondados 11"/>
          <p:cNvSpPr/>
          <p:nvPr/>
        </p:nvSpPr>
        <p:spPr>
          <a:xfrm>
            <a:off x="5213444" y="3885221"/>
            <a:ext cx="4500773" cy="537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5245698" y="4595567"/>
            <a:ext cx="4500773" cy="537328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de cantos arredondados 1"/>
          <p:cNvSpPr/>
          <p:nvPr/>
        </p:nvSpPr>
        <p:spPr>
          <a:xfrm>
            <a:off x="207390" y="4279769"/>
            <a:ext cx="4270342" cy="537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4599296" y="4135272"/>
            <a:ext cx="586853" cy="3411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4640239" y="4626591"/>
            <a:ext cx="573206" cy="3002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92125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 RNP AR</a:t>
            </a:r>
          </a:p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Especificação de navegação: 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RNP AR APCH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Doc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9905 estabelece 3 situações de elaboração distintas: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Procedimento </a:t>
            </a:r>
            <a:r>
              <a:rPr lang="pt-BR" sz="2400" b="1" i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standard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(parâmetros de referência)</a:t>
            </a:r>
          </a:p>
          <a:p>
            <a:endParaRPr lang="pt-BR" sz="2400" b="1" i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endParaRPr lang="pt-BR" sz="2400" b="1" i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 </a:t>
            </a:r>
            <a:r>
              <a:rPr lang="pt-BR" sz="2400" i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não-standard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199798" y="3930555"/>
            <a:ext cx="5923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flexibilidade conforme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Doc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9905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dirty="0" smtClean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com </a:t>
            </a:r>
            <a:r>
              <a:rPr lang="pt-BR" sz="2400" b="1" dirty="0" smtClean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 (</a:t>
            </a:r>
            <a:r>
              <a:rPr lang="pt-BR" sz="2400" b="1" dirty="0" err="1" smtClean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challenging</a:t>
            </a:r>
            <a:r>
              <a:rPr lang="pt-BR" sz="2400" b="1" dirty="0" smtClean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)</a:t>
            </a:r>
            <a:r>
              <a:rPr lang="pt-BR" sz="2400" dirty="0" smtClean="0">
                <a:solidFill>
                  <a:schemeClr val="bg1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*</a:t>
            </a:r>
            <a:endParaRPr lang="pt-BR" sz="2400" dirty="0" smtClean="0">
              <a:solidFill>
                <a:schemeClr val="bg1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*</a:t>
            </a:r>
            <a:r>
              <a:rPr lang="pt-BR" sz="2400" b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– dispensa intencional do cumprimento de uma exigência ou regra.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b="1" dirty="0" smtClean="0">
                <a:solidFill>
                  <a:srgbClr val="FF000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Importante!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 decisão pela utilização de um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está de acordo com a norma e </a:t>
            </a:r>
            <a:r>
              <a:rPr lang="pt-BR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</a:t>
            </a:r>
            <a:r>
              <a:rPr lang="pt-BR" sz="2400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caracteriza violação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 O amparo está no item 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1.2.5 do Doc 9905.</a:t>
            </a:r>
          </a:p>
          <a:p>
            <a:endParaRPr lang="en-US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utilização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</a:t>
            </a:r>
            <a:r>
              <a:rPr lang="en-US" sz="2400" i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requer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estudo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caso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a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caso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aprovação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operacional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diferenciada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Limitações do </a:t>
            </a:r>
            <a:r>
              <a:rPr lang="pt-BR" sz="2400" b="1" i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Não-standard</a:t>
            </a:r>
            <a:endParaRPr lang="pt-BR" sz="2400" b="1" i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Transcrição do item 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1.2.5 do Doc 9905</a:t>
            </a:r>
          </a:p>
          <a:p>
            <a:endParaRPr lang="en-US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Os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critérios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elaboração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neste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manual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aplicáveis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a um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conjunto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tipos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aeronaves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pode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entretanto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levar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em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conta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a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capacidade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total de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algumas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aeronaves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</a:t>
            </a:r>
          </a:p>
          <a:p>
            <a:pPr algn="just"/>
            <a:endParaRPr lang="en-US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Consequentemente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elaborados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acordo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com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este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manual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fornecem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uma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solução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operacional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aceitável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em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muitos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mas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em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todos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casos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Onde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houver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disponibilidade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uma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solução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operacional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aceitável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através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da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aplicação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destes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critérios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o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desenvolvimento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diferenciados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pode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ser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necessário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para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satisfazer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condições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locais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 </a:t>
            </a:r>
          </a:p>
          <a:p>
            <a:pPr algn="just"/>
            <a:endParaRPr lang="en-US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Limitações do </a:t>
            </a:r>
            <a:r>
              <a:rPr lang="pt-BR" sz="2400" b="1" i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Não-standard</a:t>
            </a:r>
            <a:endParaRPr lang="pt-BR" sz="2400" b="1" i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Transcrição do item 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1.2.5 do Doc 9905</a:t>
            </a:r>
          </a:p>
          <a:p>
            <a:endParaRPr lang="en-US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Soluções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alternativas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podem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ser </a:t>
            </a:r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obtidas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especificando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o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tipo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aeronave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ou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parâmetros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performance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específicos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condições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ou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limitações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especiais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 de 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operação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treinamento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tripulação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avaliação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operacional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ou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outros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requisitos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que</a:t>
            </a:r>
            <a:r>
              <a:rPr lang="en-US" sz="2400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possam</a:t>
            </a:r>
            <a:r>
              <a:rPr lang="en-US" sz="2400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ser </a:t>
            </a:r>
            <a:r>
              <a:rPr lang="en-US" sz="2400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demonstrados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para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prover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um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nível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de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segurança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equivalente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</a:t>
            </a:r>
          </a:p>
          <a:p>
            <a:pPr algn="just"/>
            <a:endParaRPr lang="en-US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Tais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soluções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são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assunto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deste</a:t>
            </a:r>
            <a:r>
              <a:rPr lang="en-US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manual e </a:t>
            </a:r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requerem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uma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FOSA e </a:t>
            </a:r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aprovação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operacional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caso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a </a:t>
            </a:r>
            <a:r>
              <a:rPr lang="en-US" sz="2400" b="1" u="sng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caso</a:t>
            </a:r>
            <a:r>
              <a:rPr lang="en-US" sz="2400" b="1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</a:t>
            </a:r>
            <a:endParaRPr lang="pt-BR" sz="2400" b="1" u="sng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Limitações do </a:t>
            </a:r>
            <a:r>
              <a:rPr lang="pt-BR" sz="2400" b="1" i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Não-standard</a:t>
            </a:r>
            <a:endParaRPr lang="pt-BR" sz="2400" b="1" i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Portanto, não existem limites claramente definidos. Existem apenas os parâmetros citados.</a:t>
            </a:r>
          </a:p>
          <a:p>
            <a:pPr algn="just"/>
            <a:endParaRPr lang="pt-BR" sz="24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É possível haver alteração dos valores de velocidade, </a:t>
            </a:r>
            <a:r>
              <a:rPr lang="pt-BR" sz="2400" i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bank</a:t>
            </a:r>
            <a:r>
              <a:rPr lang="pt-BR" sz="2400" i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i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angle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TWC, DFROP, DMAS</a:t>
            </a:r>
            <a:r>
              <a:rPr lang="pt-BR" sz="16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RNP,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TRD, entre outros.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Aprovação - Exemplos do exterior</a:t>
            </a:r>
            <a:endParaRPr lang="pt-BR" sz="2400" b="1" i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FAA -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Para o processo de aprovação RNP AR, a FAA publicou a AC 90-101A e a N </a:t>
            </a:r>
            <a:r>
              <a:rPr lang="pt-BR" sz="24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8900.198 (</a:t>
            </a:r>
            <a:r>
              <a:rPr lang="pt-BR" sz="2400" dirty="0" err="1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OpSpec</a:t>
            </a:r>
            <a:r>
              <a:rPr lang="pt-BR" sz="24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/</a:t>
            </a:r>
            <a:r>
              <a:rPr lang="pt-BR" sz="2400" dirty="0" err="1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MSpec</a:t>
            </a:r>
            <a:r>
              <a:rPr lang="pt-BR" sz="24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/LOA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C384) especificando os critérios de aprovação. </a:t>
            </a:r>
          </a:p>
          <a:p>
            <a:pPr algn="just"/>
            <a:endParaRPr lang="pt-BR" sz="24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Sugerimos que essa documentação seja transcrita, adaptada e incorporada à legislação da ANAC.</a:t>
            </a:r>
          </a:p>
          <a:p>
            <a:pPr algn="just"/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dirty="0"/>
              <a:t>	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1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Método de comunicação DECEA x ANAC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Como não é possível identificar, apenas olhando a carta, se um procedimento RNP AR é standard ou não, o DECEA encaminhará, à ANAC, documento específico (ofício) informando se há (ou não) limitações cada vez que um procedimento for elaborado ou modificado. Caso haja limitações, estas serão descritas. </a:t>
            </a: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5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de cantos arredondados 7"/>
          <p:cNvSpPr/>
          <p:nvPr/>
        </p:nvSpPr>
        <p:spPr>
          <a:xfrm>
            <a:off x="197526" y="1987583"/>
            <a:ext cx="2443256" cy="65045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921255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Método de comunicação DECEA x ANAC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IMPORTANTE!</a:t>
            </a: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pt-BR" sz="28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 DECEA comunicará </a:t>
            </a:r>
            <a:r>
              <a:rPr lang="pt-BR" sz="2800" u="sng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somente</a:t>
            </a:r>
            <a:r>
              <a:rPr lang="pt-BR" sz="28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as limitações sob a ótica dos critérios de elaboração de procedimentos. É possível que haja critérios específicos de aprovação mesmo que o procedimento não contenha </a:t>
            </a:r>
            <a:r>
              <a:rPr lang="pt-BR" sz="2800" i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</a:t>
            </a:r>
            <a:r>
              <a:rPr lang="pt-BR" sz="28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</a:t>
            </a:r>
          </a:p>
          <a:p>
            <a:pPr algn="just"/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Exemplo: FAA RNP &lt; 0.3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  <a:sym typeface="Wingdings" panose="05000000000000000000" pitchFamily="2" charset="2"/>
              </a:rPr>
              <a:t> AP ou FD   (</a:t>
            </a:r>
            <a:r>
              <a:rPr lang="pt-BR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  <a:sym typeface="Wingdings" panose="05000000000000000000" pitchFamily="2" charset="2"/>
              </a:rPr>
              <a:t>AC90-101A App-4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  <a:sym typeface="Wingdings" panose="05000000000000000000" pitchFamily="2" charset="2"/>
              </a:rPr>
              <a:t>)</a:t>
            </a:r>
          </a:p>
          <a:p>
            <a:pPr algn="just"/>
            <a:r>
              <a:rPr lang="pt-BR" sz="24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  <a:sym typeface="Wingdings" panose="05000000000000000000" pitchFamily="2" charset="2"/>
              </a:rPr>
              <a:t>                                             Número X de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  <a:sym typeface="Wingdings" panose="05000000000000000000" pitchFamily="2" charset="2"/>
              </a:rPr>
              <a:t>apch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  <a:sym typeface="Wingdings" panose="05000000000000000000" pitchFamily="2" charset="2"/>
              </a:rPr>
              <a:t> VMC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03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409118" y="1078173"/>
            <a:ext cx="82603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ROTEIRO</a:t>
            </a:r>
            <a:endParaRPr lang="pt-BR" sz="2400" b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Procedimento RNP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AR – Vantagens e Características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i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Standard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i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 Standard</a:t>
            </a:r>
          </a:p>
          <a:p>
            <a:pPr>
              <a:buFont typeface="Wingdings" pitchFamily="2" charset="2"/>
              <a:buChar char="Ø"/>
            </a:pPr>
            <a:r>
              <a:rPr lang="pt-BR" sz="2400" i="1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Waivers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(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Challenging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)</a:t>
            </a:r>
            <a:endParaRPr lang="pt-BR" sz="2400" i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Voos em simulador e voos reais de inspeção</a:t>
            </a:r>
          </a:p>
          <a:p>
            <a:pPr lvl="0"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Utilização de Procedimentos no Brasil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15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126405" y="1282045"/>
            <a:ext cx="8225743" cy="6504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92125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VOOS EM SIMULADOR E VOOS REAIS DE INSPEÇÃO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Legislação base: CIRCEA 121-5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Voo em simulador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: Exigido antes da validação (Piloto Inspetor e Elaborador de Procedimentos a bordo)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Validação de obstáculos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: realizado com aeronave do GEIV.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Voo de </a:t>
            </a:r>
            <a:r>
              <a:rPr lang="pt-BR" sz="2400" b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flyability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: realizado em aeronave de companhia aérea (Voo IFR sob VMC)</a:t>
            </a: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26405" y="1345987"/>
            <a:ext cx="92125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Já houve solicitação para que o voo real de validação (em aeronave da companhia) seja realizado durante um </a:t>
            </a:r>
            <a:r>
              <a:rPr lang="pt-BR" sz="20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voo comercial (com passageiros)</a:t>
            </a:r>
            <a:r>
              <a:rPr lang="pt-BR" sz="20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. Essa possibilidade</a:t>
            </a:r>
            <a:r>
              <a:rPr lang="pt-BR" sz="20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, é inviável </a:t>
            </a:r>
            <a:r>
              <a:rPr lang="pt-BR" sz="20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pelos seguintes motivos</a:t>
            </a:r>
            <a:r>
              <a:rPr lang="pt-BR" sz="20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:</a:t>
            </a:r>
          </a:p>
          <a:p>
            <a:pPr algn="just"/>
            <a:endParaRPr lang="pt-BR" sz="20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pt-BR" sz="20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Necessidade de avaliação, inclusive, do segmento de aproximação perdida.</a:t>
            </a:r>
          </a:p>
          <a:p>
            <a:pPr algn="just">
              <a:buFont typeface="Wingdings" pitchFamily="2" charset="2"/>
              <a:buChar char="Ø"/>
            </a:pPr>
            <a:endParaRPr lang="pt-BR" sz="20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pt-BR" sz="20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Possível necessidade de nova passagem durante um mesmo voo (o procedimento pode conter mais de um IAF).</a:t>
            </a:r>
          </a:p>
          <a:p>
            <a:pPr algn="just"/>
            <a:endParaRPr lang="pt-BR" sz="20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pt-BR" sz="20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Possível necessidade de ajustar algum parâmetro a fim de viabilizar a trajetória (refazer o trecho</a:t>
            </a:r>
            <a:r>
              <a:rPr lang="pt-BR" sz="20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).</a:t>
            </a:r>
          </a:p>
          <a:p>
            <a:pPr algn="just">
              <a:buFont typeface="Wingdings" pitchFamily="2" charset="2"/>
              <a:buChar char="Ø"/>
            </a:pPr>
            <a:endParaRPr lang="pt-BR" sz="20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pt-BR" sz="20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Previsão para maio/2016 a chegada das aeronaves </a:t>
            </a:r>
            <a:r>
              <a:rPr lang="pt-BR" sz="20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Legacy</a:t>
            </a:r>
            <a:r>
              <a:rPr lang="pt-BR" sz="20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no GEIV, com início das operações previstos para 2017.</a:t>
            </a:r>
            <a:endParaRPr lang="pt-BR" sz="20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 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RNP AR no Brasil</a:t>
            </a:r>
            <a:endParaRPr lang="pt-BR" sz="2400" b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b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SBRJ e SBJV têm procedimentos publicados em operação.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SBGL – RWY15, SBKP – RWY 15, SBGR – RWY09R, SBSP –RWY17R estão publicados, porém, até o último encontro, somente o procedimento de SBKP estava sendo voado em condições VMC.</a:t>
            </a:r>
            <a:endParaRPr lang="pt-BR" sz="21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Previsão de procedimento para SBCT, SBFL, SBPA e SBNF – Projeto PBN SUL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Previsão de procedimentos para SBGL – RWY33 para permitir aproximações e decolagens de SBRJ durante utilização desta pista.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Previsão de procedimentos de acordo com a prioridade apresentada por ABEAR/IATA.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62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409118" y="1078173"/>
            <a:ext cx="82603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ROTEIRO</a:t>
            </a:r>
            <a:endParaRPr lang="pt-BR" sz="2400" b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Procedimento RNP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AR – Vantagens e Características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i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Standard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i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Não Standard</a:t>
            </a:r>
          </a:p>
          <a:p>
            <a:pPr>
              <a:buFont typeface="Wingdings" pitchFamily="2" charset="2"/>
              <a:buChar char="Ø"/>
            </a:pPr>
            <a:r>
              <a:rPr lang="pt-BR" sz="2400" i="1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Waivers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(</a:t>
            </a:r>
            <a:r>
              <a:rPr lang="pt-BR" sz="24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Challenging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)</a:t>
            </a:r>
            <a:endParaRPr lang="pt-BR" sz="2400" i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Voos em simulador e voos reais de inspeção</a:t>
            </a:r>
          </a:p>
          <a:p>
            <a:pPr lvl="0"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Utilização de Procedimentos no Brasil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63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409118" y="1078173"/>
            <a:ext cx="9212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OBJETIVO</a:t>
            </a:r>
            <a:endParaRPr lang="pt-BR" sz="2400" b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Identificar parâmetros e critérios de elaboração de procedimentos RNP AR APCH e seus impactos no processo de aprovação operacional.</a:t>
            </a:r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3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37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478201" y="2042676"/>
            <a:ext cx="92125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i="1" dirty="0" smtClean="0">
                <a:solidFill>
                  <a:schemeClr val="accent5">
                    <a:lumMod val="50000"/>
                  </a:schemeClr>
                </a:solidFill>
              </a:rPr>
              <a:t>“</a:t>
            </a:r>
            <a:r>
              <a:rPr lang="pt-BR" sz="2800" b="1" i="1" dirty="0" smtClean="0">
                <a:solidFill>
                  <a:schemeClr val="accent5">
                    <a:lumMod val="50000"/>
                  </a:schemeClr>
                </a:solidFill>
              </a:rPr>
              <a:t>Que </a:t>
            </a:r>
            <a:r>
              <a:rPr lang="pt-BR" sz="2800" b="1" i="1" dirty="0">
                <a:solidFill>
                  <a:schemeClr val="accent5">
                    <a:lumMod val="50000"/>
                  </a:schemeClr>
                </a:solidFill>
              </a:rPr>
              <a:t>os vossos esforços desafiem as impossibilidades, lembrai-vos de que as grandes coisas do homem foram conquistadas do que parecia impossível</a:t>
            </a:r>
            <a:r>
              <a:rPr lang="pt-BR" sz="2800" b="1" i="1" dirty="0" smtClean="0">
                <a:solidFill>
                  <a:schemeClr val="accent5">
                    <a:lumMod val="50000"/>
                  </a:schemeClr>
                </a:solidFill>
              </a:rPr>
              <a:t>.”</a:t>
            </a:r>
            <a:endParaRPr lang="pt-BR" sz="2800" b="1" i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2400" u="sng" dirty="0">
              <a:hlinkClick r:id="rId3"/>
            </a:endParaRPr>
          </a:p>
          <a:p>
            <a:r>
              <a:rPr lang="pt-BR" sz="2400" u="sng" dirty="0" smtClean="0">
                <a:hlinkClick r:id="rId3"/>
              </a:rPr>
              <a:t>Charles </a:t>
            </a:r>
            <a:r>
              <a:rPr lang="pt-BR" sz="2400" u="sng" dirty="0">
                <a:hlinkClick r:id="rId3"/>
              </a:rPr>
              <a:t>Chaplin</a:t>
            </a:r>
            <a:r>
              <a:rPr lang="pt-BR" sz="2400" dirty="0"/>
              <a:t> 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3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37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478201" y="2042676"/>
            <a:ext cx="9212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1º </a:t>
            </a:r>
            <a:r>
              <a:rPr lang="pt-BR" sz="2400" b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Ten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400" b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Esp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CTA </a:t>
            </a:r>
            <a:r>
              <a:rPr lang="pt-BR" sz="2400" b="1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Alvaro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Augusto Austin Ferreira</a:t>
            </a:r>
          </a:p>
          <a:p>
            <a:pPr algn="ctr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Seção de Procedimentos e Espaço Aéreo</a:t>
            </a:r>
          </a:p>
          <a:p>
            <a:pPr algn="ctr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Instituto de Cartografia Aeronáutica</a:t>
            </a:r>
          </a:p>
          <a:p>
            <a:pPr algn="ctr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austinaaaf@decea.gov.br</a:t>
            </a:r>
          </a:p>
          <a:p>
            <a:pPr algn="ctr"/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+55(21)2101-6752  /  +55(21)98056-3030</a:t>
            </a:r>
          </a:p>
          <a:p>
            <a:pPr algn="ctr"/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0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 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Quais são 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as características e </a:t>
            </a:r>
            <a:r>
              <a:rPr lang="pt-BR" sz="2400" b="1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vantagens do RNP AR?</a:t>
            </a:r>
          </a:p>
          <a:p>
            <a:endParaRPr lang="pt-BR" sz="2400" b="1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É um procedimento APV;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Flexibilidade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das áreas de proteção a partir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de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valores de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RNP (até 0.1);</a:t>
            </a:r>
            <a:endParaRPr lang="pt-BR" sz="21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Possibilidade de realização de curvas no segmento de aproximação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final;</a:t>
            </a:r>
            <a:endParaRPr lang="pt-BR" sz="21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Permite maior acessibilidade em função de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obstáculos, relevo, EAC, </a:t>
            </a:r>
            <a:r>
              <a:rPr lang="pt-BR" sz="2100" dirty="0" err="1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etc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;</a:t>
            </a:r>
            <a:endParaRPr lang="pt-BR" sz="21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Permite vantagem operacional reduzindo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trajetórias;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Aumento da eficiência com trajetórias mais precisas e ideais;</a:t>
            </a:r>
            <a:endParaRPr lang="pt-BR" sz="21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Aumento da segurança operacional, e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17375E"/>
              </a:buClr>
              <a:buFont typeface="Wingdings" panose="05000000000000000000" pitchFamily="2" charset="2"/>
              <a:buChar char=""/>
            </a:pPr>
            <a:r>
              <a:rPr lang="pt-BR" sz="2100" dirty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pt-BR" sz="21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Contribui com o meio ambiente (ruído e emissão de gases).</a:t>
            </a:r>
            <a:endParaRPr lang="pt-BR" sz="21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1992345" y="1330052"/>
            <a:ext cx="62256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RNP </a:t>
            </a:r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AR x RNAV(GNSS)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7" y="1898297"/>
            <a:ext cx="7361499" cy="47235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74342" y="2267126"/>
            <a:ext cx="19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TRAJETÓRIA RNAV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/>
          <p:cNvCxnSpPr/>
          <p:nvPr/>
        </p:nvCxnSpPr>
        <p:spPr>
          <a:xfrm flipH="1">
            <a:off x="3817613" y="2569580"/>
            <a:ext cx="245101" cy="1608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4340121" y="4189304"/>
            <a:ext cx="213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TRAJETÓRIA RNP AR</a:t>
            </a:r>
            <a:endParaRPr lang="pt-BR" dirty="0"/>
          </a:p>
        </p:txBody>
      </p:sp>
      <p:cxnSp>
        <p:nvCxnSpPr>
          <p:cNvPr id="27" name="Conector de seta reta 26"/>
          <p:cNvCxnSpPr/>
          <p:nvPr/>
        </p:nvCxnSpPr>
        <p:spPr>
          <a:xfrm flipH="1" flipV="1">
            <a:off x="4108537" y="4030660"/>
            <a:ext cx="313152" cy="2446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Elaboração de um procedimento RNP AR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3647" y="1984100"/>
            <a:ext cx="5860329" cy="462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8" name="Retângulo 7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9212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Elaboração de um procedimento RNP AR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0693" y="1984100"/>
            <a:ext cx="8506237" cy="434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9" name="Retângulo 8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CaixaDeTexto 31"/>
          <p:cNvSpPr txBox="1"/>
          <p:nvPr/>
        </p:nvSpPr>
        <p:spPr>
          <a:xfrm>
            <a:off x="354527" y="1364776"/>
            <a:ext cx="37352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Procedimentos Standard</a:t>
            </a:r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28" y="2367419"/>
            <a:ext cx="4712009" cy="427137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8" y="1789994"/>
            <a:ext cx="4198684" cy="42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2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25861" cy="576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ângulo de cantos arredondados 10"/>
          <p:cNvSpPr/>
          <p:nvPr/>
        </p:nvSpPr>
        <p:spPr>
          <a:xfrm>
            <a:off x="126406" y="1282045"/>
            <a:ext cx="3889414" cy="6504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26" name="AutoShape 2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28" name="AutoShape 4" descr="http://airblog.aeroclubecaxias.com.br/wp-content/uploads/2013/12/logo-decea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631" name="AutoShape 7" descr="http://img.elo7.com.br/product/original/8F0159/ceu-azul-270cm-x-2-0cm-paineis-fotograficos.jpg"/>
          <p:cNvSpPr>
            <a:spLocks noChangeAspect="1" noChangeArrowheads="1"/>
          </p:cNvSpPr>
          <p:nvPr/>
        </p:nvSpPr>
        <p:spPr bwMode="auto">
          <a:xfrm>
            <a:off x="126405" y="-144463"/>
            <a:ext cx="24765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354527" y="1364776"/>
            <a:ext cx="92125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CRITÉRIOS STANDARD</a:t>
            </a: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4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 smtClean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  <a:p>
            <a:endParaRPr lang="pt-BR" sz="2800" dirty="0">
              <a:solidFill>
                <a:srgbClr val="002060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6673" y="2115402"/>
            <a:ext cx="6605632" cy="3913073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627797" y="5213445"/>
            <a:ext cx="8611737" cy="135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956662" y="2662086"/>
            <a:ext cx="1662501" cy="2646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8898903" y="273377"/>
            <a:ext cx="791852" cy="4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7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1155</Words>
  <Application>Microsoft Office PowerPoint</Application>
  <PresentationFormat>Papel A4 (210 x 297 mm)</PresentationFormat>
  <Paragraphs>224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Tahoma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ruinunes-rnc</dc:creator>
  <cp:lastModifiedBy>PEA3-1</cp:lastModifiedBy>
  <cp:revision>167</cp:revision>
  <dcterms:created xsi:type="dcterms:W3CDTF">2016-02-11T11:05:11Z</dcterms:created>
  <dcterms:modified xsi:type="dcterms:W3CDTF">2016-03-22T19:51:20Z</dcterms:modified>
</cp:coreProperties>
</file>